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5143500" cx="9144000"/>
  <p:notesSz cx="6858000" cy="9144000"/>
  <p:embeddedFontLst>
    <p:embeddedFont>
      <p:font typeface="Hind"/>
      <p:regular r:id="rId30"/>
      <p:bold r:id="rId31"/>
    </p:embeddedFont>
    <p:embeddedFont>
      <p:font typeface="Varela Round"/>
      <p:regular r:id="rId32"/>
    </p:embeddedFont>
    <p:embeddedFont>
      <p:font typeface="Roboto Mon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ind-bold.fntdata"/><Relationship Id="rId30" Type="http://schemas.openxmlformats.org/officeDocument/2006/relationships/font" Target="fonts/Hind-regular.fntdata"/><Relationship Id="rId11" Type="http://schemas.openxmlformats.org/officeDocument/2006/relationships/slide" Target="slides/slide7.xml"/><Relationship Id="rId33" Type="http://schemas.openxmlformats.org/officeDocument/2006/relationships/font" Target="fonts/RobotoMono-regular.fntdata"/><Relationship Id="rId10" Type="http://schemas.openxmlformats.org/officeDocument/2006/relationships/slide" Target="slides/slide6.xml"/><Relationship Id="rId32" Type="http://schemas.openxmlformats.org/officeDocument/2006/relationships/font" Target="fonts/VarelaRound-regular.fntdata"/><Relationship Id="rId13" Type="http://schemas.openxmlformats.org/officeDocument/2006/relationships/slide" Target="slides/slide9.xml"/><Relationship Id="rId35" Type="http://schemas.openxmlformats.org/officeDocument/2006/relationships/font" Target="fonts/RobotoMono-italic.fntdata"/><Relationship Id="rId12" Type="http://schemas.openxmlformats.org/officeDocument/2006/relationships/slide" Target="slides/slide8.xml"/><Relationship Id="rId34" Type="http://schemas.openxmlformats.org/officeDocument/2006/relationships/font" Target="fonts/RobotoMono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RobotoMono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Alle former for views er lagt i master templaten.</a:t>
            </a:r>
            <a:br>
              <a:rPr lang="en"/>
            </a:br>
            <a:r>
              <a:rPr lang="en"/>
              <a:t>Brug trekant pilen ved tilføjelse af nyt slide for at vælge layout.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21f33f3e2c_0_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21f33f3e2c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21eaa214cf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21eaa214c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21eaa214cf_0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21eaa214cf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1eaa214cf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21eaa214c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21eaa214cf_0_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21eaa214c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21f33f3e2c_0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21f33f3e2c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21eaa214cf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21eaa214c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1f33f3e2c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21f33f3e2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21f33f3e2c_0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21f33f3e2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21f33f3e2c_0_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21f33f3e2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21f33f3e2c_0_1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21f33f3e2c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21f33f3e2c_0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21f33f3e2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21f33f3e2c_0_1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21f33f3e2c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21f33f3e2c_0_1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21f33f3e2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21f33f3e2c_0_1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21f33f3e2c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21f33f3e2c_0_16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21f33f3e2c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21f33f3e2c_0_1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21f33f3e2c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21eaa214cf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21eaa214c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df810bd5a0_0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df810bd5a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df810bd5a0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df810bd5a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df810bd5a0_0_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df810bd5a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1eaa214c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1eaa214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1eaa214cf_0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21eaa214c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21eaa214cf_0_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21eaa214c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color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600"/>
              <a:buFont typeface="Varela Round"/>
              <a:buNone/>
              <a:defRPr sz="46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Varela Round"/>
              <a:buNone/>
              <a:defRPr sz="4800"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Varela Round"/>
              <a:buNone/>
              <a:defRPr sz="4800"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Varela Round"/>
              <a:buNone/>
              <a:defRPr sz="4800"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Varela Round"/>
              <a:buNone/>
              <a:defRPr sz="4800"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Varela Round"/>
              <a:buNone/>
              <a:defRPr sz="4800"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Varela Round"/>
              <a:buNone/>
              <a:defRPr sz="4800"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Varela Round"/>
              <a:buNone/>
              <a:defRPr sz="4800"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Varela Round"/>
              <a:buNone/>
              <a:defRPr sz="48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 flipH="1" rot="5400000">
            <a:off x="6177275" y="-42337"/>
            <a:ext cx="3688200" cy="2246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 flipH="1" rot="5400000">
            <a:off x="-698074" y="3247200"/>
            <a:ext cx="3573900" cy="2177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 flipH="1" rot="-5400000">
            <a:off x="-428544" y="2831032"/>
            <a:ext cx="2195100" cy="13380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 flipH="1" rot="-5400000">
            <a:off x="563748" y="2068298"/>
            <a:ext cx="1518900" cy="9255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 flipH="1" rot="5400000">
            <a:off x="7217675" y="1270025"/>
            <a:ext cx="2394600" cy="1458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 flipH="1" rot="-5400000">
            <a:off x="7315902" y="2802275"/>
            <a:ext cx="1027800" cy="62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 flipH="1" rot="-5400000">
            <a:off x="6337825" y="578875"/>
            <a:ext cx="1520100" cy="9261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dium color">
  <p:cSld name="TITLE_1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24" name="Google Shape;24;p3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" name="Google Shape;29;p3"/>
          <p:cNvSpPr/>
          <p:nvPr/>
        </p:nvSpPr>
        <p:spPr>
          <a:xfrm flipH="1" rot="5400000">
            <a:off x="-479615" y="1845054"/>
            <a:ext cx="2455200" cy="14958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3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"/>
          <p:cNvSpPr/>
          <p:nvPr/>
        </p:nvSpPr>
        <p:spPr>
          <a:xfrm flipH="1" rot="-5400000">
            <a:off x="-358955" y="3663588"/>
            <a:ext cx="1838400" cy="1120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3"/>
          <p:cNvSpPr/>
          <p:nvPr/>
        </p:nvSpPr>
        <p:spPr>
          <a:xfrm flipH="1" rot="-5400000">
            <a:off x="472234" y="3024661"/>
            <a:ext cx="1272000" cy="7752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3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3"/>
          <p:cNvSpPr txBox="1"/>
          <p:nvPr>
            <p:ph type="ctrTitle"/>
          </p:nvPr>
        </p:nvSpPr>
        <p:spPr>
          <a:xfrm>
            <a:off x="2647900" y="1659550"/>
            <a:ext cx="3848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Varela Round"/>
              <a:buNone/>
              <a:defRPr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3"/>
          <p:cNvSpPr txBox="1"/>
          <p:nvPr>
            <p:ph idx="1" type="subTitle"/>
          </p:nvPr>
        </p:nvSpPr>
        <p:spPr>
          <a:xfrm>
            <a:off x="2647975" y="2763850"/>
            <a:ext cx="384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Varela Round"/>
              <a:buNone/>
              <a:defRPr sz="1800">
                <a:solidFill>
                  <a:srgbClr val="33CC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color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›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»"/>
              <a:defRPr sz="1100"/>
            </a:lvl9pPr>
          </a:lstStyle>
          <a:p/>
        </p:txBody>
      </p:sp>
      <p:grpSp>
        <p:nvGrpSpPr>
          <p:cNvPr id="40" name="Google Shape;40;p4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41" name="Google Shape;41;p4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" name="Google Shape;46;p4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>
            <a:off x="7917038" y="0"/>
            <a:ext cx="1226837" cy="2816297"/>
            <a:chOff x="7917038" y="0"/>
            <a:chExt cx="1226837" cy="2816297"/>
          </a:xfrm>
        </p:grpSpPr>
        <p:sp>
          <p:nvSpPr>
            <p:cNvPr id="48" name="Google Shape;48;p4"/>
            <p:cNvSpPr/>
            <p:nvPr/>
          </p:nvSpPr>
          <p:spPr>
            <a:xfrm flipH="1" rot="5400000">
              <a:off x="7956451" y="283950"/>
              <a:ext cx="1453200" cy="885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 flipH="1" rot="5400000">
              <a:off x="7687825" y="1157925"/>
              <a:ext cx="1809900" cy="1102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4"/>
            <p:cNvSpPr/>
            <p:nvPr/>
          </p:nvSpPr>
          <p:spPr>
            <a:xfrm rot="-5400000">
              <a:off x="8349750" y="1878125"/>
              <a:ext cx="960300" cy="585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4"/>
            <p:cNvSpPr/>
            <p:nvPr/>
          </p:nvSpPr>
          <p:spPr>
            <a:xfrm flipH="1" rot="-5400000">
              <a:off x="8478900" y="2355347"/>
              <a:ext cx="573000" cy="348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4"/>
            <p:cNvSpPr/>
            <p:nvPr/>
          </p:nvSpPr>
          <p:spPr>
            <a:xfrm rot="-5400000">
              <a:off x="7767038" y="375160"/>
              <a:ext cx="768000" cy="4680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colorless">
  <p:cSld name="BLANK_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"/>
          <p:cNvSpPr/>
          <p:nvPr/>
        </p:nvSpPr>
        <p:spPr>
          <a:xfrm flipH="1" rot="5400000">
            <a:off x="7987926" y="280753"/>
            <a:ext cx="1436700" cy="8754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5"/>
          <p:cNvSpPr/>
          <p:nvPr/>
        </p:nvSpPr>
        <p:spPr>
          <a:xfrm flipH="1" rot="5400000">
            <a:off x="7711932" y="1152020"/>
            <a:ext cx="1779900" cy="10842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5"/>
          <p:cNvSpPr/>
          <p:nvPr/>
        </p:nvSpPr>
        <p:spPr>
          <a:xfrm rot="-5400000">
            <a:off x="8367248" y="1879235"/>
            <a:ext cx="965400" cy="588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/>
          <p:nvPr/>
        </p:nvSpPr>
        <p:spPr>
          <a:xfrm rot="-5400000">
            <a:off x="7784863" y="375260"/>
            <a:ext cx="768000" cy="4680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5"/>
          <p:cNvSpPr/>
          <p:nvPr/>
        </p:nvSpPr>
        <p:spPr>
          <a:xfrm flipH="1" rot="-5400000">
            <a:off x="8520834" y="2338254"/>
            <a:ext cx="542400" cy="3303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5"/>
          <p:cNvSpPr/>
          <p:nvPr/>
        </p:nvSpPr>
        <p:spPr>
          <a:xfrm flipH="1" rot="5400000">
            <a:off x="-280517" y="2947924"/>
            <a:ext cx="1435800" cy="8745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5"/>
          <p:cNvSpPr/>
          <p:nvPr/>
        </p:nvSpPr>
        <p:spPr>
          <a:xfrm rot="5400000">
            <a:off x="-191502" y="2612001"/>
            <a:ext cx="979200" cy="59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5"/>
          <p:cNvSpPr/>
          <p:nvPr/>
        </p:nvSpPr>
        <p:spPr>
          <a:xfrm flipH="1" rot="-5400000">
            <a:off x="-209848" y="4278591"/>
            <a:ext cx="1074900" cy="655200"/>
          </a:xfrm>
          <a:prstGeom prst="parallelogram">
            <a:avLst>
              <a:gd fmla="val 81897" name="adj"/>
            </a:avLst>
          </a:prstGeom>
          <a:solidFill>
            <a:srgbClr val="FFFFFF">
              <a:alpha val="488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"/>
          <p:cNvSpPr/>
          <p:nvPr/>
        </p:nvSpPr>
        <p:spPr>
          <a:xfrm rot="-5400000">
            <a:off x="-145501" y="2377842"/>
            <a:ext cx="7443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5"/>
          <p:cNvSpPr/>
          <p:nvPr/>
        </p:nvSpPr>
        <p:spPr>
          <a:xfrm flipH="1" rot="-5400000">
            <a:off x="276152" y="3815879"/>
            <a:ext cx="7437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5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5"/>
          <p:cNvSpPr txBox="1"/>
          <p:nvPr>
            <p:ph type="title"/>
          </p:nvPr>
        </p:nvSpPr>
        <p:spPr>
          <a:xfrm>
            <a:off x="0" y="1279250"/>
            <a:ext cx="2399400" cy="4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5"/>
          <p:cNvSpPr txBox="1"/>
          <p:nvPr>
            <p:ph idx="1" type="body"/>
          </p:nvPr>
        </p:nvSpPr>
        <p:spPr>
          <a:xfrm>
            <a:off x="1126763" y="16499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›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›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»"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6699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Varela Round"/>
              <a:buNone/>
              <a:defRPr b="1" sz="30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7088" y="1650548"/>
            <a:ext cx="59721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Varela Round"/>
              <a:buChar char="›"/>
              <a:defRPr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Varela Round"/>
              <a:buChar char="›"/>
              <a:defRPr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Varela Round"/>
              <a:buChar char="›"/>
              <a:defRPr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Varela Round"/>
              <a:buChar char="›"/>
              <a:defRPr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Varela Round"/>
              <a:buChar char="›"/>
              <a:defRPr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Varela Round"/>
              <a:buChar char="›"/>
              <a:defRPr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Varela Round"/>
              <a:buChar char="›"/>
              <a:defRPr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Varela Round"/>
              <a:buChar char="›"/>
              <a:defRPr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Varela Round"/>
              <a:buChar char="»"/>
              <a:defRPr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373750" y="281878"/>
            <a:ext cx="909051" cy="899626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12000000" dist="76200">
              <a:srgbClr val="000000">
                <a:alpha val="26000"/>
              </a:srgbClr>
            </a:outerShdw>
          </a:effectLst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kubernetes.io/docs/concepts/security/secrets-good-practices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kubernetes.io/docs/reference/kubectl/" TargetMode="External"/><Relationship Id="rId4" Type="http://schemas.openxmlformats.org/officeDocument/2006/relationships/hyperlink" Target="https://kubernetes.io/docs/reference/kubectl/cheatsheet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helm.sh/docs/intro/quickstart/" TargetMode="External"/><Relationship Id="rId4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kubernetes.io/docs/home/" TargetMode="External"/><Relationship Id="rId4" Type="http://schemas.openxmlformats.org/officeDocument/2006/relationships/hyperlink" Target="https://landscape.cncf.io/" TargetMode="External"/><Relationship Id="rId5" Type="http://schemas.openxmlformats.org/officeDocument/2006/relationships/hyperlink" Target="https://artifacthub.io/" TargetMode="External"/><Relationship Id="rId6" Type="http://schemas.openxmlformats.org/officeDocument/2006/relationships/hyperlink" Target="https://killercoda.com/" TargetMode="External"/><Relationship Id="rId7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itm-fhm/k8s-dag.git" TargetMode="External"/><Relationship Id="rId4" Type="http://schemas.openxmlformats.org/officeDocument/2006/relationships/hyperlink" Target="https://kind.sigs.k8s.io/" TargetMode="External"/><Relationship Id="rId5" Type="http://schemas.openxmlformats.org/officeDocument/2006/relationships/hyperlink" Target="https://minikube.sigs.k8s.io/docs/start/" TargetMode="External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"/>
          <p:cNvSpPr txBox="1"/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Velkommen til Kubernetes dag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5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 og Resource Quotas</a:t>
            </a:r>
            <a:endParaRPr/>
          </a:p>
        </p:txBody>
      </p:sp>
      <p:sp>
        <p:nvSpPr>
          <p:cNvPr id="155" name="Google Shape;155;p15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/>
              <a:t>Kubernetes skalerer vha. en Horizontal Pod Autoscaler (HPA)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/>
              <a:t>HPA’en skalerer på baggrund af resource quotas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/>
              <a:t>Der findes to typer quotas: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Limits (max som pod’en kan assignes)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Requests (min</a:t>
            </a:r>
            <a:r>
              <a:rPr lang="en">
                <a:solidFill>
                  <a:schemeClr val="lt1"/>
                </a:solidFill>
              </a:rPr>
              <a:t> som pod’en kan assignes</a:t>
            </a:r>
            <a:endParaRPr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Der er to typer resourcer CPU og Memory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15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7" name="Google Shape;15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6738" y="3099250"/>
            <a:ext cx="1740363" cy="182618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5"/>
          <p:cNvSpPr txBox="1"/>
          <p:nvPr/>
        </p:nvSpPr>
        <p:spPr>
          <a:xfrm>
            <a:off x="5826150" y="1020600"/>
            <a:ext cx="3000000" cy="345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apps/v1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Deployment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selector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matchLabels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containers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container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latest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resources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requests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memory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"64Mi"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cpu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"250m"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limits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memory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"128Mi"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cpu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"500m"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ports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containerPort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850">
              <a:solidFill>
                <a:srgbClr val="F4B4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/>
          <p:nvPr>
            <p:ph type="title"/>
          </p:nvPr>
        </p:nvSpPr>
        <p:spPr>
          <a:xfrm>
            <a:off x="0" y="1279250"/>
            <a:ext cx="29955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Hvad er en kubernetes? - Networking</a:t>
            </a:r>
            <a:endParaRPr/>
          </a:p>
        </p:txBody>
      </p:sp>
      <p:sp>
        <p:nvSpPr>
          <p:cNvPr id="164" name="Google Shape;164;p16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Services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ClusterIP - Default, exposer på Cluster Intern DNS, ikke reachable udefra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NodePort - Allokerer en port på alle Nodes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LoadBalancer - Cloud Provider provisioneret LB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ExternalName - Mapper til et eksternt DNS name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6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16"/>
          <p:cNvSpPr txBox="1"/>
          <p:nvPr/>
        </p:nvSpPr>
        <p:spPr>
          <a:xfrm>
            <a:off x="1569400" y="2888750"/>
            <a:ext cx="3893100" cy="162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v1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Service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service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selector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kubernetes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io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MyApp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ports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protocol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TCP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port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targetPort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9376</a:t>
            </a:r>
            <a:endParaRPr sz="850">
              <a:solidFill>
                <a:srgbClr val="F4B4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>
            <p:ph type="title"/>
          </p:nvPr>
        </p:nvSpPr>
        <p:spPr>
          <a:xfrm>
            <a:off x="0" y="1279250"/>
            <a:ext cx="26712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Hvad er en kubernetes? - Ingress</a:t>
            </a:r>
            <a:endParaRPr/>
          </a:p>
        </p:txBody>
      </p:sp>
      <p:sp>
        <p:nvSpPr>
          <p:cNvPr id="172" name="Google Shape;172;p17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Vi bruger Ingress til at route traffik til Services.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Vi bruger IngressControllers til at styre Ingress (f.eks. NGINX, Traefik, HAProxy)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7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4" name="Google Shape;174;p17"/>
          <p:cNvPicPr preferRelativeResize="0"/>
          <p:nvPr/>
        </p:nvPicPr>
        <p:blipFill rotWithShape="1">
          <a:blip r:embed="rId3">
            <a:alphaModFix/>
          </a:blip>
          <a:srcRect b="26230" l="-1540" r="1540" t="28120"/>
          <a:stretch/>
        </p:blipFill>
        <p:spPr>
          <a:xfrm>
            <a:off x="1511225" y="2473727"/>
            <a:ext cx="5587625" cy="1868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7"/>
          <p:cNvSpPr txBox="1"/>
          <p:nvPr/>
        </p:nvSpPr>
        <p:spPr>
          <a:xfrm>
            <a:off x="2906300" y="2372375"/>
            <a:ext cx="3428100" cy="253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networking.k8s.io/v1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Ingress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minimal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ingress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annotations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nginx.ingress.kubernetes.io/rewrite-target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/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ingressClassName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example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rules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http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paths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path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/testpath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pathType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Prefix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backend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service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service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port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number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850">
              <a:solidFill>
                <a:srgbClr val="F4B4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"/>
          <p:cNvSpPr txBox="1"/>
          <p:nvPr>
            <p:ph type="title"/>
          </p:nvPr>
        </p:nvSpPr>
        <p:spPr>
          <a:xfrm>
            <a:off x="0" y="1279250"/>
            <a:ext cx="29820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Hvad er en kubernetes? - Storage</a:t>
            </a:r>
            <a:endParaRPr/>
          </a:p>
        </p:txBody>
      </p:sp>
      <p:sp>
        <p:nvSpPr>
          <p:cNvPr id="181" name="Google Shape;181;p18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Volumes: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Kubernetes Primitive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Kan mountes til Pods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Logisk abstraktion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Mange varianter, emptyDir er mest lige til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PersistentVolume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Lag ovenpå Volume, er persisted selv når den mountede Pod dør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PersistentVolumeClaim (PVC)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Type af volume der fortæller StorageController at en Pod/Deployment gerne vil have en delmængde af en PersistentVolume</a:t>
            </a:r>
            <a:endParaRPr/>
          </a:p>
        </p:txBody>
      </p:sp>
      <p:sp>
        <p:nvSpPr>
          <p:cNvPr id="182" name="Google Shape;182;p18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3" name="Google Shape;183;p18"/>
          <p:cNvSpPr txBox="1"/>
          <p:nvPr/>
        </p:nvSpPr>
        <p:spPr>
          <a:xfrm>
            <a:off x="2625450" y="2402125"/>
            <a:ext cx="389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Nej. Brug en ekstern database i stedet</a:t>
            </a:r>
            <a:endParaRPr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/>
          <p:nvPr>
            <p:ph type="title"/>
          </p:nvPr>
        </p:nvSpPr>
        <p:spPr>
          <a:xfrm>
            <a:off x="0" y="1279250"/>
            <a:ext cx="42729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Hvad er en kubernetes? - Secrets og ConfigMaps</a:t>
            </a:r>
            <a:endParaRPr/>
          </a:p>
        </p:txBody>
      </p:sp>
      <p:sp>
        <p:nvSpPr>
          <p:cNvPr id="189" name="Google Shape;189;p19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ConfigMaps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Key-Value pairs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Configuration separat fra applikationskode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Pods kan consume ConfigMaps som environment variables, command-line argumenter eller konfigurationsfiler i en volume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Secrets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Bruges til passwords, tokens, keys osv.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Meget ligesom ConfigMaps, kan mountes på samme måde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Secrets er pr. Default unencrypted i etcd, men kan med lidt konfiguration bruges meget sikkert ( se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https://kubernetes.io/docs/concepts/security/secrets-good-practices/</a:t>
            </a:r>
            <a:r>
              <a:rPr lang="en"/>
              <a:t>)</a:t>
            </a:r>
            <a:endParaRPr/>
          </a:p>
        </p:txBody>
      </p:sp>
      <p:sp>
        <p:nvSpPr>
          <p:cNvPr id="190" name="Google Shape;190;p19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/>
          <p:nvPr>
            <p:ph type="title"/>
          </p:nvPr>
        </p:nvSpPr>
        <p:spPr>
          <a:xfrm>
            <a:off x="0" y="1279250"/>
            <a:ext cx="42729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Hvad er en kubernetes? - Secrets og ConfigMaps</a:t>
            </a:r>
            <a:endParaRPr/>
          </a:p>
        </p:txBody>
      </p:sp>
      <p:sp>
        <p:nvSpPr>
          <p:cNvPr id="196" name="Google Shape;196;p20"/>
          <p:cNvSpPr txBox="1"/>
          <p:nvPr>
            <p:ph idx="1" type="body"/>
          </p:nvPr>
        </p:nvSpPr>
        <p:spPr>
          <a:xfrm>
            <a:off x="1126750" y="3023924"/>
            <a:ext cx="5972100" cy="13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20"/>
          <p:cNvSpPr txBox="1"/>
          <p:nvPr/>
        </p:nvSpPr>
        <p:spPr>
          <a:xfrm>
            <a:off x="1644650" y="2130363"/>
            <a:ext cx="3000000" cy="123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v1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ConfigMap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myconfig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# property-like keys; each key maps to a simple value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some_key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57BB8A"/>
                </a:solidFill>
                <a:latin typeface="Roboto Mono"/>
                <a:ea typeface="Roboto Mono"/>
                <a:cs typeface="Roboto Mono"/>
                <a:sym typeface="Roboto Mono"/>
              </a:rPr>
              <a:t>"some-value"</a:t>
            </a:r>
            <a:endParaRPr sz="850">
              <a:solidFill>
                <a:srgbClr val="57BB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5104325" y="1104425"/>
            <a:ext cx="29604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apps/v1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Deployment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with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config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selector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matchLabels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with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config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with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config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containers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with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config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latest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ports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containerPort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env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# Define the environment variable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SOME_VALUE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valueFrom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myconfig           	</a:t>
            </a:r>
            <a:r>
              <a:rPr lang="en" sz="85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# The ConfigMap this value comes from.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key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some_key 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# The key to fetch.</a:t>
            </a:r>
            <a:endParaRPr sz="850">
              <a:solidFill>
                <a:srgbClr val="AAAAA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I kubernetes?</a:t>
            </a:r>
            <a:endParaRPr/>
          </a:p>
        </p:txBody>
      </p:sp>
      <p:sp>
        <p:nvSpPr>
          <p:cNvPr id="205" name="Google Shape;205;p21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Tid til kubectl!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Syntax: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https://kubernetes.io/docs/reference/kubectl/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Cheat Sheet: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https://kubernetes.io/docs/reference/kubectl/cheatsheet/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Bash brugere: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get install bash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completion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source /usr/share/bash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completion/bash_completion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completion bash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|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sudo tee /etc/bash_completion.d/kubectl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/dev/null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echo 'alias k=kubectl'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&gt;&gt;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~/.bashrc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echo 'complete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o default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 __start_kubectl k'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&gt;&gt;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~/.bashrc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source ~/.bashrc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1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1</a:t>
            </a:r>
            <a:endParaRPr/>
          </a:p>
        </p:txBody>
      </p:sp>
      <p:sp>
        <p:nvSpPr>
          <p:cNvPr id="212" name="Google Shape;212;p22"/>
          <p:cNvSpPr txBox="1"/>
          <p:nvPr>
            <p:ph idx="1" type="body"/>
          </p:nvPr>
        </p:nvSpPr>
        <p:spPr>
          <a:xfrm>
            <a:off x="1457950" y="366625"/>
            <a:ext cx="5972100" cy="3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Opret et namespace vha.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create namespace exercise1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Check via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get namespace exercise1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800"/>
              <a:t>NAME        STATUS   AGE</a:t>
            </a:r>
            <a:endParaRPr sz="800"/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800"/>
              <a:t>exercise1   Active      1h01m</a:t>
            </a:r>
            <a:endParaRPr sz="800"/>
          </a:p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Naviger til k8s-dag/exercises/make-a-deployment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Opret deployment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apply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 deployment.yml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Check via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deployments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800"/>
              <a:t>NAME     READY   UP-TO-DATE   AVAILABLE   AGE</a:t>
            </a:r>
            <a:endParaRPr sz="800"/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800"/>
              <a:t>my-app   1/1          1                        1                      1h02m</a:t>
            </a:r>
            <a:endParaRPr sz="800"/>
          </a:p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Scale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scale deployment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exercise1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replicas=2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800"/>
              <a:t>NAME     READY   UP-TO-DATE   AVAILABLE   AGE</a:t>
            </a:r>
            <a:endParaRPr sz="800"/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800"/>
              <a:t>my-app   2/2          2                        2                       1h05m</a:t>
            </a:r>
            <a:endParaRPr sz="800"/>
          </a:p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Check via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describe deployments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Image skulle gerne være nginx:latest</a:t>
            </a:r>
            <a:endParaRPr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Edit deployment.yml så image bliver nginx:1.14.2</a:t>
            </a:r>
            <a:endParaRPr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Redeploy med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apply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 deployment.yml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Check via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describe deployments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Image skulle gerne være nginx:1.14.2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3" name="Google Shape;213;p22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2</a:t>
            </a:r>
            <a:endParaRPr/>
          </a:p>
        </p:txBody>
      </p:sp>
      <p:sp>
        <p:nvSpPr>
          <p:cNvPr id="219" name="Google Shape;219;p23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Opret et namespace vha.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create namespace exercise2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Naviger til k8s-dag/exercises/make-a-service</a:t>
            </a:r>
            <a:endParaRPr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Opret deployment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apply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 deployment.yml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exercise2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Font typeface="Roboto Mono"/>
              <a:buChar char="●"/>
            </a:pPr>
            <a:r>
              <a:rPr lang="en">
                <a:solidFill>
                  <a:schemeClr val="lt1"/>
                </a:solidFill>
              </a:rPr>
              <a:t>Opret service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apply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 service.yml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exercise2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Valider med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get svc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exercise2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Port-forward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port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forward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exercise2 deployments/my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 8080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850">
              <a:solidFill>
                <a:srgbClr val="F4B4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Gå til localhost:8080 i en browser og I skulle gerne se NGINX landing page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0" name="Google Shape;220;p23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3</a:t>
            </a:r>
            <a:endParaRPr/>
          </a:p>
        </p:txBody>
      </p:sp>
      <p:sp>
        <p:nvSpPr>
          <p:cNvPr id="226" name="Google Shape;226;p24"/>
          <p:cNvSpPr txBox="1"/>
          <p:nvPr>
            <p:ph idx="1" type="body"/>
          </p:nvPr>
        </p:nvSpPr>
        <p:spPr>
          <a:xfrm>
            <a:off x="1126753" y="1637275"/>
            <a:ext cx="73029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Opret et namespace vha.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create namespace exercise3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Naviger til k8s-dag/exercises/make-a-configmap</a:t>
            </a:r>
            <a:endParaRPr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Opret configmap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create configmap myconfig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literal=some_key=some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value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exercise3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Font typeface="Roboto Mono"/>
              <a:buChar char="●"/>
            </a:pPr>
            <a:r>
              <a:rPr lang="en">
                <a:solidFill>
                  <a:schemeClr val="lt1"/>
                </a:solidFill>
              </a:rPr>
              <a:t>Opret deployment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apply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f deployment.yml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exercise3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rgbClr val="FFFFFF"/>
                </a:solidFill>
              </a:rPr>
              <a:t>Find navnet på pod’en med 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get pods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exercise3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                                 READY   STATUS    RESTARTS   AGE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my-app-with-config-88fdd8444-mct6c   1/1     Running   0          7m36s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rgbClr val="FFFFFF"/>
                </a:solidFill>
              </a:rPr>
              <a:t>Print environment med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kubectl exec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exercise3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with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config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[some uuid]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env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1100"/>
              <a:buChar char="●"/>
            </a:pPr>
            <a:r>
              <a:rPr lang="en">
                <a:solidFill>
                  <a:schemeClr val="lt1"/>
                </a:solidFill>
              </a:rPr>
              <a:t>I skulle gerne se SOME_VALUE=some-value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7" name="Google Shape;227;p24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Dagens formål</a:t>
            </a:r>
            <a:endParaRPr/>
          </a:p>
        </p:txBody>
      </p:sp>
      <p:sp>
        <p:nvSpPr>
          <p:cNvPr id="77" name="Google Shape;77;p7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Give jer en idé om hvorfor kubernetes bliver brugt så meget i moderne softwareudvikling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Vise jer hvordan man laver simple deployments og services i kubernetes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Forhåbentlig give jer værktøjerne til hvordan i lærer mere om kubernetes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Lade jer forstå memes på r/kubernetes og r/programmerhumor</a:t>
            </a:r>
            <a:endParaRPr/>
          </a:p>
        </p:txBody>
      </p:sp>
      <p:sp>
        <p:nvSpPr>
          <p:cNvPr id="78" name="Google Shape;78;p7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900" y="1540475"/>
            <a:ext cx="2251675" cy="31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9900" y="2784075"/>
            <a:ext cx="2524050" cy="215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 txBox="1"/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Tid til Advanced stuff</a:t>
            </a:r>
            <a:endParaRPr/>
          </a:p>
        </p:txBody>
      </p:sp>
      <p:pic>
        <p:nvPicPr>
          <p:cNvPr id="233" name="Google Shape;2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1600" y="0"/>
            <a:ext cx="36316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HELM</a:t>
            </a:r>
            <a:endParaRPr/>
          </a:p>
        </p:txBody>
      </p:sp>
      <p:sp>
        <p:nvSpPr>
          <p:cNvPr id="239" name="Google Shape;239;p26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Hva’ the fuck er Helm?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https://helm.sh/docs/intro/quickstart/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Der findes en masse software bygget til at køre i Kubernetes (NGINX, Prometheus, Istio, cert-manager osv. osv. osv.). Helm er bygget til at gøre installation af disse nemt.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Helm Charts er en wrapper omkring Kubernetes manifester, der lader dig injecte specifik konfiguration i values filer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Eksempel: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he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lm repo add bitnami https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//charts.bitnami.com/bitnami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helm repo update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helm install bitnami/mysql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generate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6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1" name="Google Shape;24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6921" y="71300"/>
            <a:ext cx="1134004" cy="130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>
            <p:ph type="title"/>
          </p:nvPr>
        </p:nvSpPr>
        <p:spPr>
          <a:xfrm>
            <a:off x="0" y="1279250"/>
            <a:ext cx="3164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Hvorfor skulle jeg nogensinde ville have mere end en container i en pod?</a:t>
            </a:r>
            <a:endParaRPr/>
          </a:p>
        </p:txBody>
      </p:sp>
      <p:sp>
        <p:nvSpPr>
          <p:cNvPr id="247" name="Google Shape;247;p27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Mange gode grunde, men lad os snakke om Service Mesh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En Service Mesh er et </a:t>
            </a:r>
            <a:r>
              <a:rPr lang="en"/>
              <a:t>arkitekturlag</a:t>
            </a:r>
            <a:r>
              <a:rPr lang="en"/>
              <a:t> inde i Kubernetes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Normalt skal alt traffik mellem Pods specifikt sættes op. En Service Mesh tager sig af det for os. Pods snakker i en Service Mesh kun med hinanden gennem Sidecar proxier. På den måde får vi en masse godter “gratis”: metric collection, mTLS, network tracing og advancerede rollout taktikker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Der findes mange varianter: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Istio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LinkerD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Traefik Mesh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OSM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Og mange flere</a:t>
            </a:r>
            <a:endParaRPr/>
          </a:p>
        </p:txBody>
      </p:sp>
      <p:sp>
        <p:nvSpPr>
          <p:cNvPr id="248" name="Google Shape;248;p27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9" name="Google Shape;2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2850" y="94625"/>
            <a:ext cx="3811026" cy="249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Kubernetes Tips and Tricks</a:t>
            </a:r>
            <a:endParaRPr/>
          </a:p>
        </p:txBody>
      </p:sp>
      <p:sp>
        <p:nvSpPr>
          <p:cNvPr id="255" name="Google Shape;255;p28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Dry-run lader dig se hvordan en resource vil se ud uden at deploye den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run nginx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image=nginx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dry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run=client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o yaml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pod.yaml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Giver os et gyldigt kubernetes manifest, som vi kan redigere i.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Kubernetes kan give os shell adgang til en pod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kubectl exec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 exercise3 my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with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config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88fdd8444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mct6c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/bin/bash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Super brugbart til debugging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Google Shape;256;p28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9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Gode kilder osv.</a:t>
            </a:r>
            <a:endParaRPr/>
          </a:p>
        </p:txBody>
      </p:sp>
      <p:sp>
        <p:nvSpPr>
          <p:cNvPr id="262" name="Google Shape;262;p29"/>
          <p:cNvSpPr txBox="1"/>
          <p:nvPr>
            <p:ph idx="1" type="body"/>
          </p:nvPr>
        </p:nvSpPr>
        <p:spPr>
          <a:xfrm>
            <a:off x="1126738" y="1637273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Kubernetes Docs: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https://kubernetes.io/docs/home/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CNCF Landscape: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https://landscape.cncf.io/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Kæmpe Repo med Helm Charts: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https://artifacthub.io/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Diverse Kubernetes Playgrounds og eksamens simulatore: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https://killercoda.com/</a:t>
            </a:r>
            <a:endParaRPr/>
          </a:p>
        </p:txBody>
      </p:sp>
      <p:sp>
        <p:nvSpPr>
          <p:cNvPr id="263" name="Google Shape;263;p29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4" name="Google Shape;264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03500" y="2881976"/>
            <a:ext cx="3607001" cy="201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/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 for i dag!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Husk at tilføje Kubernetes til jeres skills på Sursen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things first!</a:t>
            </a:r>
            <a:endParaRPr/>
          </a:p>
        </p:txBody>
      </p:sp>
      <p:sp>
        <p:nvSpPr>
          <p:cNvPr id="86" name="Google Shape;86;p8"/>
          <p:cNvSpPr txBox="1"/>
          <p:nvPr>
            <p:ph idx="1" type="body"/>
          </p:nvPr>
        </p:nvSpPr>
        <p:spPr>
          <a:xfrm>
            <a:off x="1126750" y="1637275"/>
            <a:ext cx="5228100" cy="27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Git clone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https://github.com/itm-fhm/k8s-dag.git</a:t>
            </a:r>
            <a:r>
              <a:rPr lang="en"/>
              <a:t> for slides+</a:t>
            </a:r>
            <a:r>
              <a:rPr lang="en"/>
              <a:t>exercises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Installér Docker + kind, minikube eller Docker indbygget kubernetes</a:t>
            </a:r>
            <a:endParaRPr/>
          </a:p>
          <a:p>
            <a:pPr indent="-298450" lvl="1" marL="914400" rtl="0" algn="l">
              <a:spcBef>
                <a:spcPts val="48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Kind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https://kind.sigs.k8s.io/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Krav: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Docker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Go (1.17+)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Minikube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https://minikube.sigs.k8s.io/docs/start/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Krav: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Docker eller lign.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20 GB disk</a:t>
            </a:r>
            <a:endParaRPr/>
          </a:p>
        </p:txBody>
      </p:sp>
      <p:sp>
        <p:nvSpPr>
          <p:cNvPr id="87" name="Google Shape;87;p8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8" name="Google Shape;88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81525" y="348400"/>
            <a:ext cx="757950" cy="73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9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Hvorfor er Kubernetes?</a:t>
            </a:r>
            <a:endParaRPr/>
          </a:p>
        </p:txBody>
      </p:sp>
      <p:sp>
        <p:nvSpPr>
          <p:cNvPr id="94" name="Google Shape;94;p9"/>
          <p:cNvSpPr txBox="1"/>
          <p:nvPr>
            <p:ph idx="1" type="body"/>
          </p:nvPr>
        </p:nvSpPr>
        <p:spPr>
          <a:xfrm>
            <a:off x="1126742" y="1637275"/>
            <a:ext cx="23148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Server -&gt; VM -&gt; Container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Containers er cattle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Servers er pets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Med containers kan vi bygge microservices, men hvordan manager vi alle de containers?</a:t>
            </a:r>
            <a:endParaRPr/>
          </a:p>
        </p:txBody>
      </p:sp>
      <p:sp>
        <p:nvSpPr>
          <p:cNvPr id="95" name="Google Shape;95;p9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" name="Google Shape;9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5501" y="1421799"/>
            <a:ext cx="5046774" cy="212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6525" y="412827"/>
            <a:ext cx="5320825" cy="216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8625" y="2725650"/>
            <a:ext cx="2441475" cy="237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26447" y="263450"/>
            <a:ext cx="3844875" cy="4781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26758" y="0"/>
            <a:ext cx="6976087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Hvad er en kubernetes?</a:t>
            </a:r>
            <a:endParaRPr/>
          </a:p>
        </p:txBody>
      </p:sp>
      <p:sp>
        <p:nvSpPr>
          <p:cNvPr id="106" name="Google Shape;106;p10"/>
          <p:cNvSpPr txBox="1"/>
          <p:nvPr>
            <p:ph idx="1" type="body"/>
          </p:nvPr>
        </p:nvSpPr>
        <p:spPr>
          <a:xfrm>
            <a:off x="1126750" y="1637275"/>
            <a:ext cx="5972100" cy="27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Fra Kubernetes homepage: “</a:t>
            </a:r>
            <a:r>
              <a:rPr lang="en"/>
              <a:t>Kubernetes is an open source container orchestration engine for automating deployment, scaling, and management of containerized applications”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Kubernetes håndterer bl.a.: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Automated rollouts/rollbacks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Service Discovery og load balancing*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Storage Orchestration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Secrets og andet configuration management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Automatic bin packing/node allocations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Kubernetes kan bruges deklarativt via manifester (YAML) og/eller imperativt via kubectl (kube-cuddle? Kube-control? kube-c-t-l?) CLI’en</a:t>
            </a:r>
            <a:endParaRPr/>
          </a:p>
        </p:txBody>
      </p:sp>
      <p:sp>
        <p:nvSpPr>
          <p:cNvPr id="107" name="Google Shape;107;p10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1525" y="348400"/>
            <a:ext cx="757950" cy="73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Hvad er en kubernetes?</a:t>
            </a:r>
            <a:endParaRPr/>
          </a:p>
        </p:txBody>
      </p:sp>
      <p:sp>
        <p:nvSpPr>
          <p:cNvPr id="114" name="Google Shape;114;p11"/>
          <p:cNvSpPr txBox="1"/>
          <p:nvPr>
            <p:ph idx="1" type="body"/>
          </p:nvPr>
        </p:nvSpPr>
        <p:spPr>
          <a:xfrm>
            <a:off x="2120300" y="3663100"/>
            <a:ext cx="5972100" cy="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Ikke vist: DNS Server (ofte CoreDNS)</a:t>
            </a:r>
            <a:endParaRPr/>
          </a:p>
        </p:txBody>
      </p:sp>
      <p:sp>
        <p:nvSpPr>
          <p:cNvPr id="115" name="Google Shape;115;p11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6" name="Google Shape;11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1525" y="348400"/>
            <a:ext cx="757950" cy="73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9475" y="348402"/>
            <a:ext cx="6904525" cy="3260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 txBox="1"/>
          <p:nvPr>
            <p:ph type="title"/>
          </p:nvPr>
        </p:nvSpPr>
        <p:spPr>
          <a:xfrm>
            <a:off x="0" y="1279250"/>
            <a:ext cx="27657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Hvad er en kubernetes? - Flavors</a:t>
            </a:r>
            <a:endParaRPr/>
          </a:p>
        </p:txBody>
      </p:sp>
      <p:sp>
        <p:nvSpPr>
          <p:cNvPr id="123" name="Google Shape;123;p12"/>
          <p:cNvSpPr txBox="1"/>
          <p:nvPr>
            <p:ph idx="1" type="body"/>
          </p:nvPr>
        </p:nvSpPr>
        <p:spPr>
          <a:xfrm>
            <a:off x="1126750" y="1637275"/>
            <a:ext cx="3105600" cy="27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Kubernetes har mange flavors: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Cloud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AKS i Microsoft Azure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EKS i AWS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GKE i Google Cloud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Baremetal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K8s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K3s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Lokal development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Kind (kubernetes-in-docker)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Minikube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K3s</a:t>
            </a:r>
            <a:endParaRPr/>
          </a:p>
        </p:txBody>
      </p:sp>
      <p:sp>
        <p:nvSpPr>
          <p:cNvPr id="124" name="Google Shape;124;p12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5" name="Google Shape;12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1525" y="348400"/>
            <a:ext cx="757950" cy="735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2"/>
          <p:cNvSpPr txBox="1"/>
          <p:nvPr/>
        </p:nvSpPr>
        <p:spPr>
          <a:xfrm>
            <a:off x="3833625" y="2152050"/>
            <a:ext cx="329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27" name="Google Shape;127;p12"/>
          <p:cNvSpPr txBox="1"/>
          <p:nvPr/>
        </p:nvSpPr>
        <p:spPr>
          <a:xfrm>
            <a:off x="4032000" y="1919575"/>
            <a:ext cx="30000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&lt;- You will most likely be here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298450" lvl="0" marL="45720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Varela Round"/>
              <a:buChar char="●"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Kommer med Loadbalancer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Varela Round"/>
              <a:buChar char="●"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‘Nem’ patching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Varela Round"/>
              <a:buChar char="●"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Storage + Volumes er håndteret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Varela Round"/>
              <a:buChar char="●"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Masser ekstra hjælp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28" name="Google Shape;128;p12"/>
          <p:cNvSpPr txBox="1"/>
          <p:nvPr/>
        </p:nvSpPr>
        <p:spPr>
          <a:xfrm>
            <a:off x="4032000" y="2640100"/>
            <a:ext cx="3000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&lt;- DON’T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298450" lvl="0" marL="45720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Varela Round"/>
              <a:buChar char="●"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Ingen loadbalancer ud af boksen (brug MetalLB)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Varela Round"/>
              <a:buChar char="●"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Storage skal man selv komme med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Varela Round"/>
              <a:buChar char="●"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Meget customizable = du skal stå for alt selv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29" name="Google Shape;129;p12"/>
          <p:cNvSpPr txBox="1"/>
          <p:nvPr/>
        </p:nvSpPr>
        <p:spPr>
          <a:xfrm>
            <a:off x="4032000" y="316307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48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&lt;- Os i dag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pic>
        <p:nvPicPr>
          <p:cNvPr id="130" name="Google Shape;130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2675" y="253800"/>
            <a:ext cx="2422163" cy="161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3"/>
          <p:cNvSpPr txBox="1"/>
          <p:nvPr>
            <p:ph type="title"/>
          </p:nvPr>
        </p:nvSpPr>
        <p:spPr>
          <a:xfrm>
            <a:off x="0" y="1279250"/>
            <a:ext cx="39147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Hvad er en kubernetes? - Workload Typer</a:t>
            </a:r>
            <a:endParaRPr/>
          </a:p>
        </p:txBody>
      </p:sp>
      <p:sp>
        <p:nvSpPr>
          <p:cNvPr id="136" name="Google Shape;136;p13"/>
          <p:cNvSpPr txBox="1"/>
          <p:nvPr>
            <p:ph idx="1" type="body"/>
          </p:nvPr>
        </p:nvSpPr>
        <p:spPr>
          <a:xfrm>
            <a:off x="1126749" y="1637275"/>
            <a:ext cx="31395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Hvad er en Pod?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Logisk abstraktion ≈ containers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Kubernetes primitive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Består af 1 til flere containers, dog oftest 1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Samme filesystem volumes, samme namespace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Hvad er et </a:t>
            </a:r>
            <a:r>
              <a:rPr lang="en"/>
              <a:t>ReplicaSet?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Definere et set af replica Pods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Sørger for at det definerede antal replicas altid er available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3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13"/>
          <p:cNvSpPr txBox="1"/>
          <p:nvPr>
            <p:ph idx="1" type="body"/>
          </p:nvPr>
        </p:nvSpPr>
        <p:spPr>
          <a:xfrm>
            <a:off x="4556749" y="1637275"/>
            <a:ext cx="31395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Hvad er et Deployment?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Foretrukket måde håndtere workloads (for mig)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Ligger ovenpå replicasets. Kan ses som: Deployments beskriver ReplicaSets </a:t>
            </a:r>
            <a:r>
              <a:rPr lang="en"/>
              <a:t>beskriver</a:t>
            </a:r>
            <a:r>
              <a:rPr lang="en"/>
              <a:t> Pods.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Deklarative updates af ReplicaSets og Pods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Kontrollér rollout+rollbacks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Hvad er DaemonSets?</a:t>
            </a:r>
            <a:endParaRPr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Sørger for at alle (eller nogen) nodes har en kopi af en Pod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Bruges f.eks. Til monitoring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3"/>
          <p:cNvSpPr txBox="1"/>
          <p:nvPr/>
        </p:nvSpPr>
        <p:spPr>
          <a:xfrm>
            <a:off x="2292600" y="4348650"/>
            <a:ext cx="4379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Der findes også Jobs, CronJobs og StatefulSets.. I guess </a:t>
            </a:r>
            <a:endParaRPr sz="11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pic>
        <p:nvPicPr>
          <p:cNvPr id="140" name="Google Shape;14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4636" y="1710050"/>
            <a:ext cx="3063724" cy="316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/>
          <p:nvPr>
            <p:ph type="title"/>
          </p:nvPr>
        </p:nvSpPr>
        <p:spPr>
          <a:xfrm>
            <a:off x="0" y="1279250"/>
            <a:ext cx="2399400" cy="4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Deployments sammenlignet</a:t>
            </a:r>
            <a:endParaRPr/>
          </a:p>
        </p:txBody>
      </p:sp>
      <p:sp>
        <p:nvSpPr>
          <p:cNvPr id="146" name="Google Shape;146;p14"/>
          <p:cNvSpPr txBox="1"/>
          <p:nvPr>
            <p:ph idx="1" type="body"/>
          </p:nvPr>
        </p:nvSpPr>
        <p:spPr>
          <a:xfrm>
            <a:off x="1092975" y="1894125"/>
            <a:ext cx="1693200" cy="22179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v1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Pod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containers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1.14.2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7BAAF7"/>
                </a:solidFill>
                <a:latin typeface="Roboto Mono"/>
                <a:ea typeface="Roboto Mono"/>
                <a:cs typeface="Roboto Mono"/>
                <a:sym typeface="Roboto Mono"/>
              </a:rPr>
              <a:t>ports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containerPort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850">
              <a:solidFill>
                <a:srgbClr val="F4B4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4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14"/>
          <p:cNvSpPr txBox="1"/>
          <p:nvPr/>
        </p:nvSpPr>
        <p:spPr>
          <a:xfrm>
            <a:off x="5981600" y="1399075"/>
            <a:ext cx="3000000" cy="293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apps/v1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Deployment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deployment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replicas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selector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matchLabels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containers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1.14.2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ports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containerPort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850">
              <a:solidFill>
                <a:srgbClr val="F4B4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9" name="Google Shape;149;p14"/>
          <p:cNvSpPr txBox="1"/>
          <p:nvPr/>
        </p:nvSpPr>
        <p:spPr>
          <a:xfrm>
            <a:off x="2883888" y="1399075"/>
            <a:ext cx="3000000" cy="293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apps/v1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kind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ReplicasSet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replicaset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replicas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selector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matchLabels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template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metadata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labels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app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spec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containers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image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nginx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1.14.2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ports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8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455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F8A65"/>
                </a:solidFill>
                <a:latin typeface="Roboto Mono"/>
                <a:ea typeface="Roboto Mono"/>
                <a:cs typeface="Roboto Mono"/>
                <a:sym typeface="Roboto Mono"/>
              </a:rPr>
              <a:t>containerPort</a:t>
            </a:r>
            <a:r>
              <a:rPr lang="en" sz="85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en" sz="8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50">
                <a:solidFill>
                  <a:srgbClr val="F4B400"/>
                </a:solidFill>
                <a:latin typeface="Roboto Mono"/>
                <a:ea typeface="Roboto Mono"/>
                <a:cs typeface="Roboto Mono"/>
                <a:sym typeface="Roboto Mono"/>
              </a:rPr>
              <a:t>80</a:t>
            </a:r>
            <a:endParaRPr sz="850">
              <a:solidFill>
                <a:srgbClr val="F4B4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T Minds inter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